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0" r:id="rId4"/>
    <p:sldMasterId id="21474837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Inter SemiBold"/>
      <p:regular r:id="rId25"/>
      <p:bold r:id="rId26"/>
      <p:italic r:id="rId27"/>
      <p:boldItalic r:id="rId28"/>
    </p:embeddedFont>
    <p:embeddedFont>
      <p:font typeface="Inter Light"/>
      <p:regular r:id="rId29"/>
      <p:bold r:id="rId30"/>
      <p:italic r:id="rId31"/>
      <p:boldItalic r:id="rId32"/>
    </p:embeddedFont>
    <p:embeddedFont>
      <p:font typeface="Gowun Batang"/>
      <p:regular r:id="rId33"/>
      <p:bold r:id="rId34"/>
    </p:embeddedFont>
    <p:embeddedFont>
      <p:font typeface="Arimo"/>
      <p:regular r:id="rId35"/>
      <p:bold r:id="rId36"/>
      <p:italic r:id="rId37"/>
      <p:boldItalic r:id="rId38"/>
    </p:embeddedFont>
    <p:embeddedFont>
      <p:font typeface="Arimo SemiBold"/>
      <p:regular r:id="rId39"/>
      <p:bold r:id="rId40"/>
      <p:italic r:id="rId41"/>
      <p:boldItalic r:id="rId42"/>
    </p:embeddedFont>
    <p:embeddedFont>
      <p:font typeface="Inter"/>
      <p:regular r:id="rId43"/>
      <p:bold r:id="rId44"/>
      <p:italic r:id="rId45"/>
      <p:boldItalic r:id="rId46"/>
    </p:embeddedFont>
    <p:embeddedFont>
      <p:font typeface="Arimo Medium"/>
      <p:regular r:id="rId47"/>
      <p:bold r:id="rId48"/>
      <p:italic r:id="rId49"/>
      <p:boldItalic r:id="rId50"/>
    </p:embeddedFont>
    <p:embeddedFont>
      <p:font typeface="Inter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SemiBold-bold.fntdata"/><Relationship Id="rId42" Type="http://schemas.openxmlformats.org/officeDocument/2006/relationships/font" Target="fonts/ArimoSemiBold-boldItalic.fntdata"/><Relationship Id="rId41" Type="http://schemas.openxmlformats.org/officeDocument/2006/relationships/font" Target="fonts/ArimoSemiBold-italic.fntdata"/><Relationship Id="rId44" Type="http://schemas.openxmlformats.org/officeDocument/2006/relationships/font" Target="fonts/Inter-bold.fntdata"/><Relationship Id="rId43" Type="http://schemas.openxmlformats.org/officeDocument/2006/relationships/font" Target="fonts/Inter-regular.fntdata"/><Relationship Id="rId46" Type="http://schemas.openxmlformats.org/officeDocument/2006/relationships/font" Target="fonts/Inter-boldItalic.fntdata"/><Relationship Id="rId45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rimoMedium-bold.fntdata"/><Relationship Id="rId47" Type="http://schemas.openxmlformats.org/officeDocument/2006/relationships/font" Target="fonts/ArimoMedium-regular.fntdata"/><Relationship Id="rId49" Type="http://schemas.openxmlformats.org/officeDocument/2006/relationships/font" Target="fonts/Arim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italic.fntdata"/><Relationship Id="rId30" Type="http://schemas.openxmlformats.org/officeDocument/2006/relationships/font" Target="fonts/InterLight-bold.fntdata"/><Relationship Id="rId33" Type="http://schemas.openxmlformats.org/officeDocument/2006/relationships/font" Target="fonts/GowunBatang-regular.fntdata"/><Relationship Id="rId32" Type="http://schemas.openxmlformats.org/officeDocument/2006/relationships/font" Target="fonts/InterLight-boldItalic.fntdata"/><Relationship Id="rId35" Type="http://schemas.openxmlformats.org/officeDocument/2006/relationships/font" Target="fonts/Arimo-regular.fntdata"/><Relationship Id="rId34" Type="http://schemas.openxmlformats.org/officeDocument/2006/relationships/font" Target="fonts/GowunBatang-bold.fntdata"/><Relationship Id="rId37" Type="http://schemas.openxmlformats.org/officeDocument/2006/relationships/font" Target="fonts/Arimo-italic.fntdata"/><Relationship Id="rId36" Type="http://schemas.openxmlformats.org/officeDocument/2006/relationships/font" Target="fonts/Arimo-bold.fntdata"/><Relationship Id="rId39" Type="http://schemas.openxmlformats.org/officeDocument/2006/relationships/font" Target="fonts/ArimoSemiBold-regular.fntdata"/><Relationship Id="rId38" Type="http://schemas.openxmlformats.org/officeDocument/2006/relationships/font" Target="fonts/Arim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InterSemiBold-bold.fntdata"/><Relationship Id="rId25" Type="http://schemas.openxmlformats.org/officeDocument/2006/relationships/font" Target="fonts/InterSemiBold-regular.fntdata"/><Relationship Id="rId28" Type="http://schemas.openxmlformats.org/officeDocument/2006/relationships/font" Target="fonts/InterSemiBold-boldItalic.fntdata"/><Relationship Id="rId27" Type="http://schemas.openxmlformats.org/officeDocument/2006/relationships/font" Target="fonts/InterSemiBold-italic.fntdata"/><Relationship Id="rId29" Type="http://schemas.openxmlformats.org/officeDocument/2006/relationships/font" Target="fonts/InterLight-regular.fntdata"/><Relationship Id="rId51" Type="http://schemas.openxmlformats.org/officeDocument/2006/relationships/font" Target="fonts/InterMedium-regular.fntdata"/><Relationship Id="rId50" Type="http://schemas.openxmlformats.org/officeDocument/2006/relationships/font" Target="fonts/ArimoMedium-boldItalic.fntdata"/><Relationship Id="rId53" Type="http://schemas.openxmlformats.org/officeDocument/2006/relationships/font" Target="fonts/InterMedium-italic.fntdata"/><Relationship Id="rId52" Type="http://schemas.openxmlformats.org/officeDocument/2006/relationships/font" Target="fonts/Inter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Inter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ac78538445_0_3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ac78538445_0_3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3ac78538445_0_3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3ac78538445_0_3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ac7853844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3ac7853844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ac78538445_0_3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3ac78538445_0_3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ac78538445_0_3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ac78538445_0_3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ac7853844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3ac7853844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ac78538445_0_3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ac78538445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ac78538445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ac78538445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ac78538445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ac78538445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ac78538445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ac78538445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ac78538445_0_3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3ac78538445_0_3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3ac78538445_0_3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3ac78538445_0_3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ac78538445_0_3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ac78538445_0_3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ac78538445_0_3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3ac78538445_0_3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ac78538445_0_3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ac78538445_0_3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3ac78538445_0_3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3ac78538445_0_3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3ac78538445_0_3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3ac78538445_0_3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3ac78538445_0_3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3ac78538445_0_3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2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28" name="Google Shape;1628;p102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29" name="Google Shape;1629;p102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0" name="Google Shape;1630;p102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1" name="Google Shape;1631;p102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2" name="Google Shape;1632;p102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1633" name="Google Shape;1633;p102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1634" name="Google Shape;1634;p102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1635" name="Google Shape;1635;p102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1636" name="Google Shape;1636;p102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1637" name="Google Shape;1637;p102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1638" name="Google Shape;1638;p102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9" name="Google Shape;1639;p102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640" name="Google Shape;1640;p102"/>
          <p:cNvCxnSpPr>
            <a:stCxn id="1638" idx="1"/>
            <a:endCxn id="1638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2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2" name="Google Shape;1642;p102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3" name="Google Shape;1643;p102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4" name="Google Shape;1644;p102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5" name="Google Shape;1645;p102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6" name="Google Shape;1646;p102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7" name="Google Shape;1647;p102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8" name="Google Shape;1648;p102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49" name="Google Shape;1649;p102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50" name="Google Shape;1650;p102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51" name="Google Shape;1651;p102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52" name="Google Shape;1652;p10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3" name="Google Shape;1653;p102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03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1656" name="Google Shape;1656;p103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1657" name="Google Shape;1657;p103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58" name="Google Shape;1658;p103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59" name="Google Shape;1659;p103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60" name="Google Shape;1660;p103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61" name="Google Shape;1661;p103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662" name="Google Shape;1662;p103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63" name="Google Shape;1663;p103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64" name="Google Shape;1664;p10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667" name="Google Shape;1667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2" name="Google Shape;167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10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6" name="Google Shape;1676;p10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0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681" name="Google Shape;1681;p10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686" name="Google Shape;1686;p1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7" name="Google Shape;1687;p1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2" name="Google Shape;1692;p1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6" name="Google Shape;1696;p11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7" name="Google Shape;1697;p11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8" name="Google Shape;1698;p11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11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0" name="Google Shape;1700;p11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11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4" name="Google Shape;1704;p11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5" name="Google Shape;1705;p11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1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0" name="Google Shape;1710;p11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1" name="Google Shape;1711;p11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4" name="Google Shape;1714;p11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5" name="Google Shape;1715;p11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716" name="Google Shape;1716;p11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7" name="Google Shape;1717;p11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8" name="Google Shape;1718;p11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9" name="Google Shape;1719;p11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1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2" name="Google Shape;1722;p11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3" name="Google Shape;1723;p11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4" name="Google Shape;1724;p11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5" name="Google Shape;1725;p11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726" name="Google Shape;1726;p11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7" name="Google Shape;1727;p11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8" name="Google Shape;1728;p11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9" name="Google Shape;1729;p11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2" name="Google Shape;1732;p12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2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35" name="Google Shape;1735;p12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36" name="Google Shape;1736;p12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37" name="Google Shape;1737;p12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38" name="Google Shape;173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12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0" name="Google Shape;1740;p12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3" name="Google Shape;1743;p12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Google Shape;1744;p12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12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6" name="Google Shape;1746;p12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7" name="Google Shape;1747;p12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8" name="Google Shape;174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9" name="Google Shape;1749;p12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0" name="Google Shape;1750;p12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1" name="Google Shape;1751;p12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2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2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6" name="Google Shape;1756;p12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7" name="Google Shape;1757;p12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8" name="Google Shape;1758;p12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9" name="Google Shape;1759;p12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0" name="Google Shape;1760;p12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1" name="Google Shape;1761;p12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2" name="Google Shape;1762;p12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3" name="Google Shape;1763;p12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4" name="Google Shape;1764;p12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83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1427" name="Google Shape;1427;p83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1428" name="Google Shape;1428;p83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83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83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31" name="Google Shape;1431;p83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32" name="Google Shape;1432;p83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33" name="Google Shape;1433;p83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84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436" name="Google Shape;1436;p84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7" name="Google Shape;1437;p84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438" name="Google Shape;1438;p84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39" name="Google Shape;1439;p84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0" name="Google Shape;1440;p84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1441" name="Google Shape;1441;p84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42" name="Google Shape;1442;p8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3" name="Google Shape;1443;p84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85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46" name="Google Shape;1446;p85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47" name="Google Shape;1447;p85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48" name="Google Shape;1448;p85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49" name="Google Shape;1449;p85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50" name="Google Shape;1450;p85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1451" name="Google Shape;1451;p8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2" name="Google Shape;1452;p85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53" name="Google Shape;1453;p85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4" name="Google Shape;1454;p85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5" name="Google Shape;1455;p85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6" name="Google Shape;1456;p85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7" name="Google Shape;1457;p85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8" name="Google Shape;1458;p85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459" name="Google Shape;1459;p85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0" name="Google Shape;1460;p85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1" name="Google Shape;1461;p85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2" name="Google Shape;1462;p85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3" name="Google Shape;1463;p85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4" name="Google Shape;1464;p85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5" name="Google Shape;1465;p85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6" name="Google Shape;1466;p85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86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9" name="Google Shape;1469;p86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0" name="Google Shape;1470;p86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1" name="Google Shape;1471;p86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2" name="Google Shape;1472;p86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3" name="Google Shape;1473;p86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4" name="Google Shape;1474;p86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5" name="Google Shape;1475;p86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6" name="Google Shape;1476;p86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7" name="Google Shape;1477;p86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8" name="Google Shape;1478;p86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9" name="Google Shape;1479;p86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0" name="Google Shape;1480;p8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81" name="Google Shape;1481;p8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4" name="Google Shape;1484;p87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85" name="Google Shape;1485;p8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86" name="Google Shape;1486;p8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7" name="Google Shape;1487;p87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8" name="Google Shape;1488;p8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88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91" name="Google Shape;1491;p8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92" name="Google Shape;1492;p8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93" name="Google Shape;1493;p8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4" name="Google Shape;1494;p88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1495" name="Google Shape;1495;p88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96" name="Google Shape;1496;p88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97" name="Google Shape;1497;p88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98" name="Google Shape;1498;p88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99" name="Google Shape;1499;p88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0" name="Google Shape;1500;p88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1" name="Google Shape;1501;p88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2" name="Google Shape;1502;p88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3" name="Google Shape;1503;p88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4" name="Google Shape;1504;p88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5" name="Google Shape;1505;p88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6" name="Google Shape;1506;p88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09" name="Google Shape;1509;p8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0" name="Google Shape;1510;p89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1" name="Google Shape;1511;p8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1514" name="Google Shape;1514;p90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15" name="Google Shape;1515;p9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1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8" name="Google Shape;1518;p91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9" name="Google Shape;1519;p91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0" name="Google Shape;1520;p91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21" name="Google Shape;1521;p91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2" name="Google Shape;1522;p91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3" name="Google Shape;1523;p9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92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26" name="Google Shape;1526;p92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27" name="Google Shape;1527;p92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528" name="Google Shape;1528;p92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29" name="Google Shape;1529;p92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30" name="Google Shape;1530;p9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31" name="Google Shape;1531;p92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32" name="Google Shape;1532;p9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93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35" name="Google Shape;1535;p93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536" name="Google Shape;1536;p9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37" name="Google Shape;1537;p93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38" name="Google Shape;1538;p9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39" name="Google Shape;1539;p93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40" name="Google Shape;1540;p9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4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43" name="Google Shape;1543;p94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44" name="Google Shape;1544;p9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45" name="Google Shape;1545;p94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46" name="Google Shape;1546;p9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9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49" name="Google Shape;1549;p9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50" name="Google Shape;1550;p95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51" name="Google Shape;1551;p9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95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53" name="Google Shape;1553;p95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54" name="Google Shape;1554;p95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5" name="Google Shape;1555;p95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6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8" name="Google Shape;1558;p96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9" name="Google Shape;1559;p96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0" name="Google Shape;1560;p9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61" name="Google Shape;1561;p9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62" name="Google Shape;1562;p96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63" name="Google Shape;1563;p9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4" name="Google Shape;1564;p96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5" name="Google Shape;1565;p96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6" name="Google Shape;1566;p96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7" name="Google Shape;1567;p96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68" name="Google Shape;1568;p96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69" name="Google Shape;1569;p96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7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2" name="Google Shape;1572;p97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3" name="Google Shape;1573;p97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4" name="Google Shape;1574;p97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1575" name="Google Shape;1575;p97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76" name="Google Shape;1576;p9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77" name="Google Shape;1577;p97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78" name="Google Shape;1578;p9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9" name="Google Shape;1579;p97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0" name="Google Shape;1580;p97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1" name="Google Shape;1581;p97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2" name="Google Shape;1582;p97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3" name="Google Shape;1583;p97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4" name="Google Shape;1584;p97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87" name="Google Shape;1587;p9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88" name="Google Shape;1588;p9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89" name="Google Shape;1589;p9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0" name="Google Shape;1590;p98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591" name="Google Shape;1591;p98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592" name="Google Shape;1592;p98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593" name="Google Shape;1593;p98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5" name="Google Shape;1595;p98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6" name="Google Shape;1596;p98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7" name="Google Shape;1597;p98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9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00" name="Google Shape;1600;p99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1601" name="Google Shape;1601;p99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2" name="Google Shape;1602;p9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0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5" name="Google Shape;1605;p100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606" name="Google Shape;1606;p100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607" name="Google Shape;1607;p100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608" name="Google Shape;1608;p100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609" name="Google Shape;1609;p100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10" name="Google Shape;1610;p100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1" name="Google Shape;1611;p100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612" name="Google Shape;1612;p100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3" name="Google Shape;1613;p100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614" name="Google Shape;1614;p100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5" name="Google Shape;1615;p100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616" name="Google Shape;1616;p100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617" name="Google Shape;1617;p100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8" name="Google Shape;1618;p100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9" name="Google Shape;1619;p10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1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1622" name="Google Shape;1622;p101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23" name="Google Shape;1623;p101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24" name="Google Shape;1624;p101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25" name="Google Shape;1625;p10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3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2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24" name="Google Shape;1424;p82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25"/>
          <p:cNvSpPr txBox="1"/>
          <p:nvPr>
            <p:ph idx="1" type="subTitle"/>
          </p:nvPr>
        </p:nvSpPr>
        <p:spPr>
          <a:xfrm>
            <a:off x="821000" y="3308050"/>
            <a:ext cx="5881800" cy="11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chemeClr val="lt1"/>
                </a:solidFill>
              </a:rPr>
              <a:t>Team: Robert &amp; Shadmun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chemeClr val="lt1"/>
                </a:solidFill>
              </a:rPr>
              <a:t>Members: Shadmun (ID 1620656) and Robert (ID 1578752)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chemeClr val="lt1"/>
                </a:solidFill>
              </a:rPr>
              <a:t>Professor: Dr. Hardik Gohel, Ph.D.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chemeClr val="lt1"/>
                </a:solidFill>
              </a:rPr>
              <a:t>Class: COSC 6315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70" name="Google Shape;1770;p125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sp>
        <p:nvSpPr>
          <p:cNvPr id="1771" name="Google Shape;1771;p125"/>
          <p:cNvSpPr txBox="1"/>
          <p:nvPr>
            <p:ph type="title"/>
          </p:nvPr>
        </p:nvSpPr>
        <p:spPr>
          <a:xfrm>
            <a:off x="821000" y="1436850"/>
            <a:ext cx="4838100" cy="146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Spotify Analysis Dataset 2025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2" name="Google Shape;177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075" y="1716750"/>
            <a:ext cx="1188900" cy="1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34"/>
          <p:cNvSpPr txBox="1"/>
          <p:nvPr>
            <p:ph type="title"/>
          </p:nvPr>
        </p:nvSpPr>
        <p:spPr>
          <a:xfrm>
            <a:off x="277500" y="491275"/>
            <a:ext cx="54363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Relationships between categories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54" name="Google Shape;1854;p13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55" name="Google Shape;1855;p134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56" name="Google Shape;185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700"/>
            <a:ext cx="8839199" cy="195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35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Modelling Strategies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62" name="Google Shape;1862;p135"/>
          <p:cNvSpPr txBox="1"/>
          <p:nvPr>
            <p:ph idx="5" type="title"/>
          </p:nvPr>
        </p:nvSpPr>
        <p:spPr>
          <a:xfrm>
            <a:off x="277500" y="1085900"/>
            <a:ext cx="42945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Supervised Learning (Classification):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Predict is_churned for each user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Models: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Logistic Regression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Decision Tree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k-Nearest Neighbors (KNN)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Random Forest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Unsupervised Learning (Clustering):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k-Means clustering on key behavioral features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Aim is to discover user segments based on listening patterns and skip behavior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63" name="Google Shape;1863;p13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64" name="Google Shape;1864;p135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36"/>
          <p:cNvSpPr txBox="1"/>
          <p:nvPr>
            <p:ph type="title"/>
          </p:nvPr>
        </p:nvSpPr>
        <p:spPr>
          <a:xfrm>
            <a:off x="277500" y="491275"/>
            <a:ext cx="69588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Algorithm Deep Dive: </a:t>
            </a:r>
            <a:r>
              <a:rPr lang="en" sz="2500">
                <a:solidFill>
                  <a:schemeClr val="lt1"/>
                </a:solidFill>
              </a:rPr>
              <a:t>Logistic</a:t>
            </a:r>
            <a:r>
              <a:rPr lang="en" sz="2500">
                <a:solidFill>
                  <a:schemeClr val="lt1"/>
                </a:solidFill>
              </a:rPr>
              <a:t> Regression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70" name="Google Shape;1870;p136"/>
          <p:cNvSpPr txBox="1"/>
          <p:nvPr>
            <p:ph idx="5" type="title"/>
          </p:nvPr>
        </p:nvSpPr>
        <p:spPr>
          <a:xfrm>
            <a:off x="277500" y="1085900"/>
            <a:ext cx="85890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Type: Linear classifier for binary outcomes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Input: All preprocessed numerical + one-hot encoded features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Train/Test split: 80/20 with stratification on is_churned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Performance (overall): Accuracy </a:t>
            </a:r>
            <a:r>
              <a:rPr lang="en" sz="1400">
                <a:solidFill>
                  <a:schemeClr val="lt1"/>
                </a:solidFill>
              </a:rPr>
              <a:t>≈</a:t>
            </a:r>
            <a:r>
              <a:rPr lang="en" sz="1400">
                <a:solidFill>
                  <a:schemeClr val="lt1"/>
                </a:solidFill>
              </a:rPr>
              <a:t> 0.741, Precision ≈ 0.549, Recall ≈ 0.741, F1 ≈ 0.631, ROC AUC ≈ 0.496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Key issue: Confusion matrix shows the model heavily favors the non-churn class. Also, very poor recall for true churners despite decent aggregate metrics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71" name="Google Shape;1871;p13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72" name="Google Shape;1872;p13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73" name="Google Shape;187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74" y="3495660"/>
            <a:ext cx="5727450" cy="164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37"/>
          <p:cNvSpPr txBox="1"/>
          <p:nvPr>
            <p:ph type="title"/>
          </p:nvPr>
        </p:nvSpPr>
        <p:spPr>
          <a:xfrm>
            <a:off x="277500" y="491275"/>
            <a:ext cx="69588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Algorithm Deep Dive: Random Forest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79" name="Google Shape;1879;p137"/>
          <p:cNvSpPr txBox="1"/>
          <p:nvPr>
            <p:ph idx="5" type="title"/>
          </p:nvPr>
        </p:nvSpPr>
        <p:spPr>
          <a:xfrm>
            <a:off x="277500" y="1085900"/>
            <a:ext cx="85890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Type: Ensemble of decision trees using bagging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Motivation: Capture non-linear relationships and interactions between features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Performance (overall): Accuracy ≈ 0.735, Precision ≈ 0.597, Recall ≈ 0.735, F1 ≈ 0.631, ROC AUC ≈ 0.529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Class imbalance effect: Identified only 3 true churners out of 414, with recall ≈ 0.01 for the churn class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Feature importance (top drivers): listening_time, songs_played_per_day, skip_rate, age. Indicates engagement and skipping behavior are influential in model decisions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80" name="Google Shape;1880;p13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81" name="Google Shape;1881;p137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82" name="Google Shape;188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74" y="3495660"/>
            <a:ext cx="5727450" cy="164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38"/>
          <p:cNvSpPr txBox="1"/>
          <p:nvPr>
            <p:ph type="title"/>
          </p:nvPr>
        </p:nvSpPr>
        <p:spPr>
          <a:xfrm>
            <a:off x="277500" y="491275"/>
            <a:ext cx="60957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Evaluation Metrics &amp; Overall Comparison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88" name="Google Shape;1888;p138"/>
          <p:cNvSpPr txBox="1"/>
          <p:nvPr>
            <p:ph idx="5" type="title"/>
          </p:nvPr>
        </p:nvSpPr>
        <p:spPr>
          <a:xfrm>
            <a:off x="277500" y="1085900"/>
            <a:ext cx="85890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Single 80/20 stratified split used for baseline model evaluation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Metrics used: Accuracy, Precision, Recall, F1-score, ROC AUC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Overall performance (test set):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~Accuracy ranged from 0.613 (Decision Tree) to 0.741 (Logistic Regression)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F1 scores around 0.62–0.65 across models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ROC AUC values between 0.496 and 0.529, only slightly better than random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Observation: On average, models correctly classify many users, but do not strongly separate churners from non-churners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89" name="Google Shape;1889;p13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90" name="Google Shape;1890;p138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91" name="Google Shape;18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74" y="3495660"/>
            <a:ext cx="5727450" cy="164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39"/>
          <p:cNvSpPr txBox="1"/>
          <p:nvPr>
            <p:ph type="title"/>
          </p:nvPr>
        </p:nvSpPr>
        <p:spPr>
          <a:xfrm>
            <a:off x="277500" y="491275"/>
            <a:ext cx="81630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Evaluation Metrics: Imbalance and Business Implication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97" name="Google Shape;1897;p139"/>
          <p:cNvSpPr txBox="1"/>
          <p:nvPr>
            <p:ph idx="5" type="title"/>
          </p:nvPr>
        </p:nvSpPr>
        <p:spPr>
          <a:xfrm>
            <a:off x="277500" y="1085900"/>
            <a:ext cx="85890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Despite reasonable overall accuracy, minority class performance is poor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Examples: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Random Forest: only 3 true churners detected, churn recall ≈ 0.01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Decision Tree and KNN improve churn recall somewhat but still miss most churners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Decision Tree and KNN improve churn recall somewhat but still miss most churners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Severe class imbalance leads models to favor predicting non-churn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Business implication: Missing churners or false negatives are costly. Identifying them is more important than overall accuracy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98" name="Google Shape;1898;p13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99" name="Google Shape;1899;p139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900" name="Google Shape;190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74" y="3495660"/>
            <a:ext cx="5727450" cy="164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40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Results and Discussion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906" name="Google Shape;1906;p140"/>
          <p:cNvSpPr txBox="1"/>
          <p:nvPr>
            <p:ph idx="5" type="title"/>
          </p:nvPr>
        </p:nvSpPr>
        <p:spPr>
          <a:xfrm>
            <a:off x="277500" y="1085900"/>
            <a:ext cx="4294500" cy="2691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The logistic regression model has the best accuracy score, and logistic regression does best when it comes to recall. The k-nearest neighbors model has the highest precision and F1 score. For ROC AUC, the best performing model is random forest.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07" name="Google Shape;1907;p14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908" name="Google Shape;1908;p140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909" name="Google Shape;190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86" y="665637"/>
            <a:ext cx="4461925" cy="353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41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k-Means Clustering Results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915" name="Google Shape;1915;p14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916" name="Google Shape;1916;p14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917" name="Google Shape;191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00" y="1117862"/>
            <a:ext cx="4294500" cy="312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41"/>
          <p:cNvSpPr txBox="1"/>
          <p:nvPr>
            <p:ph idx="5" type="title"/>
          </p:nvPr>
        </p:nvSpPr>
        <p:spPr>
          <a:xfrm>
            <a:off x="277500" y="1237711"/>
            <a:ext cx="4657500" cy="2691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Cluster 0 – </a:t>
            </a:r>
            <a:r>
              <a:rPr lang="en" sz="1400">
                <a:solidFill>
                  <a:schemeClr val="lt1"/>
                </a:solidFill>
              </a:rPr>
              <a:t>Young (~25 years), High Skip-Rate Listeners. </a:t>
            </a:r>
            <a:r>
              <a:rPr lang="en" sz="1400">
                <a:solidFill>
                  <a:schemeClr val="lt1"/>
                </a:solidFill>
              </a:rPr>
              <a:t>Likely exploratory or easily dissatisfied listeners </a:t>
            </a:r>
            <a:endParaRPr sz="14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Cluster 1 – </a:t>
            </a:r>
            <a:r>
              <a:rPr lang="en" sz="1400">
                <a:solidFill>
                  <a:schemeClr val="lt1"/>
                </a:solidFill>
              </a:rPr>
              <a:t>Older (~39), Low Engagement, Low Skip-Rate. </a:t>
            </a:r>
            <a:r>
              <a:rPr lang="en" sz="1400">
                <a:solidFill>
                  <a:schemeClr val="lt1"/>
                </a:solidFill>
              </a:rPr>
              <a:t>Suggests passive “background listening” behavior </a:t>
            </a:r>
            <a:endParaRPr sz="14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Cluster 2 – Average Age, High Engagement, Low Skip-Rate. Represents highly engaged, satisfied listeners </a:t>
            </a:r>
            <a:endParaRPr sz="14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Cluster 3 – Oldest</a:t>
            </a:r>
            <a:r>
              <a:rPr lang="en" sz="1400">
                <a:solidFill>
                  <a:schemeClr val="lt1"/>
                </a:solidFill>
              </a:rPr>
              <a:t>(~49)</a:t>
            </a:r>
            <a:r>
              <a:rPr lang="en" sz="1400">
                <a:solidFill>
                  <a:schemeClr val="lt1"/>
                </a:solidFill>
              </a:rPr>
              <a:t>, High Skip-Rate, Moderate Engagement. Potential frustration or mismatched recommendations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42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Conclusion &amp; Future Work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924" name="Google Shape;1924;p142"/>
          <p:cNvSpPr txBox="1"/>
          <p:nvPr>
            <p:ph idx="5" type="title"/>
          </p:nvPr>
        </p:nvSpPr>
        <p:spPr>
          <a:xfrm>
            <a:off x="277500" y="1085900"/>
            <a:ext cx="42945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Random forest is the best performing model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The most important features from the dataset are listening time, songs played per day, skip rate, and age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Traditional classifiers like Logistic, Tree, KNN, Random Forest struggle to identify churners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Clustering helps uncover user personas that can be targeted with tailored strategies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Future Work</a:t>
            </a:r>
            <a:r>
              <a:rPr lang="en" sz="1400">
                <a:solidFill>
                  <a:schemeClr val="lt1"/>
                </a:solidFill>
              </a:rPr>
              <a:t>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Tune future models to focus on important features listed above.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Use more advanced models (gradient boosting and deep learning)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25" name="Google Shape;1925;p14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926" name="Google Shape;1926;p142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927" name="Google Shape;192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450" y="957858"/>
            <a:ext cx="4267201" cy="256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6"/>
          <p:cNvSpPr txBox="1"/>
          <p:nvPr>
            <p:ph type="title"/>
          </p:nvPr>
        </p:nvSpPr>
        <p:spPr>
          <a:xfrm>
            <a:off x="277500" y="491275"/>
            <a:ext cx="28206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Problem Statement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78" name="Google Shape;1778;p126"/>
          <p:cNvSpPr txBox="1"/>
          <p:nvPr>
            <p:ph idx="5" type="title"/>
          </p:nvPr>
        </p:nvSpPr>
        <p:spPr>
          <a:xfrm>
            <a:off x="277500" y="1050963"/>
            <a:ext cx="8589000" cy="3698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Many Spotify users stop using the platform (“churn”), impacting revenue and growth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Business need: identify which users are likely to churn before they leave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Research need: understand behavioral patterns that distinguish churners from loyal users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Goal: build models that can predict churn and discover meaningful user segments</a:t>
            </a:r>
            <a:endParaRPr sz="1500"/>
          </a:p>
        </p:txBody>
      </p:sp>
      <p:sp>
        <p:nvSpPr>
          <p:cNvPr id="1779" name="Google Shape;1779;p12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780" name="Google Shape;1780;p12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sp>
        <p:nvSpPr>
          <p:cNvPr id="1781" name="Google Shape;1781;p12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7"/>
          <p:cNvSpPr txBox="1"/>
          <p:nvPr>
            <p:ph type="title"/>
          </p:nvPr>
        </p:nvSpPr>
        <p:spPr>
          <a:xfrm>
            <a:off x="277500" y="491275"/>
            <a:ext cx="28206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Project Objectives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87" name="Google Shape;1787;p127"/>
          <p:cNvSpPr txBox="1"/>
          <p:nvPr>
            <p:ph idx="5" type="title"/>
          </p:nvPr>
        </p:nvSpPr>
        <p:spPr>
          <a:xfrm>
            <a:off x="277500" y="1050963"/>
            <a:ext cx="8589000" cy="3698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Use supervised learning to predict the binary churn label is_churned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Use unsupervised learning (k-Means) to segment users into behavioral clusters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Explore which features are most associated with churn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age, listening time, skips, ads, etc.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Evaluate model performance and discuss limitations, especially class imbalance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Propose future improvements for more reliable churn prediction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88" name="Google Shape;1788;p12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789" name="Google Shape;1789;p127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sp>
        <p:nvSpPr>
          <p:cNvPr id="1790" name="Google Shape;1790;p12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8"/>
          <p:cNvSpPr txBox="1"/>
          <p:nvPr>
            <p:ph type="title"/>
          </p:nvPr>
        </p:nvSpPr>
        <p:spPr>
          <a:xfrm>
            <a:off x="277500" y="491275"/>
            <a:ext cx="28206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Dataset Overview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96" name="Google Shape;1796;p128"/>
          <p:cNvSpPr txBox="1"/>
          <p:nvPr>
            <p:ph idx="5" type="title"/>
          </p:nvPr>
        </p:nvSpPr>
        <p:spPr>
          <a:xfrm>
            <a:off x="127700" y="1085900"/>
            <a:ext cx="4717200" cy="3698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Source: Kaggle – Spotify Dataset for Churn Analysis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nabihazahid/spotify-dataset-for-churn-analysis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Size: 8,000 user records (rows)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No missing values after loading and type conversion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Each row represents a unique Spotify user with demographics + listening behavior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Target variable: is_churned (boolean – churned vs non-churned)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97" name="Google Shape;1797;p12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798" name="Google Shape;1798;p128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799" name="Google Shape;179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13" y="491284"/>
            <a:ext cx="4038376" cy="26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625" y="3201307"/>
            <a:ext cx="2211568" cy="17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733" y="3201299"/>
            <a:ext cx="1652260" cy="17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29"/>
          <p:cNvSpPr txBox="1"/>
          <p:nvPr>
            <p:ph type="title"/>
          </p:nvPr>
        </p:nvSpPr>
        <p:spPr>
          <a:xfrm>
            <a:off x="277500" y="491275"/>
            <a:ext cx="42945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Dataset Overview (continued)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07" name="Google Shape;1807;p129"/>
          <p:cNvSpPr txBox="1"/>
          <p:nvPr>
            <p:ph idx="5" type="title"/>
          </p:nvPr>
        </p:nvSpPr>
        <p:spPr>
          <a:xfrm>
            <a:off x="277500" y="1050975"/>
            <a:ext cx="4717200" cy="3698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Numerical features: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Age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Listening time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Songs played per day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Skip rate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Ads listened to per week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Categorical / boolean features: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Country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Subscription type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Device type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Offline listening (True/False) 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Target: is_churned (True = churned, False = active)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08" name="Google Shape;1808;p12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09" name="Google Shape;1809;p129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10" name="Google Shape;181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13" y="491283"/>
            <a:ext cx="4038376" cy="26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613" y="3201306"/>
            <a:ext cx="2211568" cy="173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30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EDA Highlights: Dataset &amp; Churn Distribution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17" name="Google Shape;1817;p130"/>
          <p:cNvSpPr txBox="1"/>
          <p:nvPr>
            <p:ph idx="5" type="title"/>
          </p:nvPr>
        </p:nvSpPr>
        <p:spPr>
          <a:xfrm>
            <a:off x="277500" y="1462300"/>
            <a:ext cx="4294500" cy="3287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Dataset is balanced across many demographics and device types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Strong class imbalance in target: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~74.11% users have not churned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○"/>
            </a:pPr>
            <a:r>
              <a:rPr lang="en" sz="1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~25.89% users have churned</a:t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Imbalance implies models may over-predict the majority class (non-churners)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Free-tier users are uniquely exposed to ads, so ad-related analysis focuses on them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18" name="Google Shape;1818;p13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19" name="Google Shape;1819;p130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20" name="Google Shape;182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25" y="2854300"/>
            <a:ext cx="3804675" cy="2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625" y="491275"/>
            <a:ext cx="3804675" cy="236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31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EDA Highlights: </a:t>
            </a:r>
            <a:r>
              <a:rPr lang="en" sz="2500">
                <a:solidFill>
                  <a:schemeClr val="lt1"/>
                </a:solidFill>
              </a:rPr>
              <a:t>Behavior &amp; Correlations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27" name="Google Shape;1827;p131"/>
          <p:cNvSpPr txBox="1"/>
          <p:nvPr>
            <p:ph idx="5" type="title"/>
          </p:nvPr>
        </p:nvSpPr>
        <p:spPr>
          <a:xfrm>
            <a:off x="277500" y="1462300"/>
            <a:ext cx="4294500" cy="3287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mo"/>
              <a:buChar char="●"/>
            </a:pPr>
            <a:r>
              <a:rPr lang="en" sz="1300">
                <a:solidFill>
                  <a:schemeClr val="lt1"/>
                </a:solidFill>
              </a:rPr>
              <a:t>Age: ranges 16–59; mean ~38, relatively symmetric distribution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mo"/>
              <a:buChar char="●"/>
            </a:pPr>
            <a:r>
              <a:rPr lang="en" sz="1300">
                <a:solidFill>
                  <a:schemeClr val="lt1"/>
                </a:solidFill>
              </a:rPr>
              <a:t>Listening time &amp; songs per day: broad spread; some users show very high engagement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mo"/>
              <a:buChar char="●"/>
            </a:pPr>
            <a:r>
              <a:rPr lang="en" sz="1300">
                <a:solidFill>
                  <a:schemeClr val="lt1"/>
                </a:solidFill>
              </a:rPr>
              <a:t>Skip rate: typically moderate; a subset of users frequently skip tracks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mo"/>
              <a:buChar char="●"/>
            </a:pPr>
            <a:r>
              <a:rPr lang="en" sz="1300">
                <a:solidFill>
                  <a:schemeClr val="lt1"/>
                </a:solidFill>
              </a:rPr>
              <a:t>Ads listened per week: heavily concentrated near 0 with a long tail of high-ad users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Pearson correlations show: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No single feature has a strong linear correlation with is_churned </a:t>
            </a:r>
            <a:endParaRPr sz="13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Churn appears to be driven by multi-factor interactions, not one variable</a:t>
            </a:r>
            <a:endParaRPr sz="13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mo"/>
              <a:buChar char="○"/>
            </a:pPr>
            <a:r>
              <a:rPr lang="en" sz="13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Note: Offline listening a premium feature with no ads, while users who are always online (especially free-tier users) are the ones getting ads.</a:t>
            </a:r>
            <a:endParaRPr sz="13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28" name="Google Shape;1828;p13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29" name="Google Shape;1829;p13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30" name="Google Shape;183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12" y="491263"/>
            <a:ext cx="3804675" cy="236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300" y="2954154"/>
            <a:ext cx="2942276" cy="198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2"/>
          <p:cNvSpPr txBox="1"/>
          <p:nvPr>
            <p:ph type="title"/>
          </p:nvPr>
        </p:nvSpPr>
        <p:spPr>
          <a:xfrm>
            <a:off x="277500" y="491275"/>
            <a:ext cx="41379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Data Preprocessing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37" name="Google Shape;1837;p132"/>
          <p:cNvSpPr txBox="1"/>
          <p:nvPr>
            <p:ph idx="5" type="title"/>
          </p:nvPr>
        </p:nvSpPr>
        <p:spPr>
          <a:xfrm>
            <a:off x="277500" y="1085900"/>
            <a:ext cx="6325200" cy="3663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Converted data types: user_id to string, categorical variables to category, churn/flags to boolean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One-hot encoded categorical features like gender, country, device, subscription_type, etc.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Standardized numerical features like age, listening_time, songs_played_per_day, skip_rate, and ads_listened_per_week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Constructed df_model containing all model-ready features + target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Char char="●"/>
            </a:pPr>
            <a:r>
              <a:rPr lang="en" sz="1400">
                <a:solidFill>
                  <a:schemeClr val="lt1"/>
                </a:solidFill>
              </a:rPr>
              <a:t>For clustering, selected and scaled a subset: skip_rate, songs_played_per_day, age, listening_time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38" name="Google Shape;1838;p13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39" name="Google Shape;1839;p132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3"/>
          <p:cNvSpPr txBox="1"/>
          <p:nvPr>
            <p:ph type="title"/>
          </p:nvPr>
        </p:nvSpPr>
        <p:spPr>
          <a:xfrm>
            <a:off x="277500" y="491275"/>
            <a:ext cx="5436300" cy="519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Relationships between categories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45" name="Google Shape;1845;p13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Robert &amp; Shadmun</a:t>
            </a:r>
            <a:endParaRPr/>
          </a:p>
        </p:txBody>
      </p:sp>
      <p:sp>
        <p:nvSpPr>
          <p:cNvPr id="1846" name="Google Shape;1846;p133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12/01/2025</a:t>
            </a:r>
            <a:endParaRPr/>
          </a:p>
        </p:txBody>
      </p:sp>
      <p:pic>
        <p:nvPicPr>
          <p:cNvPr id="1847" name="Google Shape;184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3" y="990087"/>
            <a:ext cx="8018377" cy="21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13" y="3199349"/>
            <a:ext cx="8018374" cy="17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